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78BD92-D648-4D43-A983-4B584EBB3645}"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0EABD-1B0E-44D0-A1CA-758290FED43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78BD92-D648-4D43-A983-4B584EBB3645}"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0EABD-1B0E-44D0-A1CA-758290FED4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78BD92-D648-4D43-A983-4B584EBB3645}"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0EABD-1B0E-44D0-A1CA-758290FED43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78BD92-D648-4D43-A983-4B584EBB3645}"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0EABD-1B0E-44D0-A1CA-758290FED43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78BD92-D648-4D43-A983-4B584EBB3645}"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0EABD-1B0E-44D0-A1CA-758290FED43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78BD92-D648-4D43-A983-4B584EBB3645}"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0EABD-1B0E-44D0-A1CA-758290FED43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78BD92-D648-4D43-A983-4B584EBB3645}" type="datetimeFigureOut">
              <a:rPr lang="en-US" smtClean="0"/>
              <a:t>6/16/2020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0EABD-1B0E-44D0-A1CA-758290FED43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78BD92-D648-4D43-A983-4B584EBB3645}" type="datetimeFigureOut">
              <a:rPr lang="en-US" smtClean="0"/>
              <a:t>6/16/2020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0EABD-1B0E-44D0-A1CA-758290FED43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78BD92-D648-4D43-A983-4B584EBB3645}" type="datetimeFigureOut">
              <a:rPr lang="en-US" smtClean="0"/>
              <a:t>6/16/2020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0EABD-1B0E-44D0-A1CA-758290FED4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78BD92-D648-4D43-A983-4B584EBB3645}"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0EABD-1B0E-44D0-A1CA-758290FED43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78BD92-D648-4D43-A983-4B584EBB3645}"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0EABD-1B0E-44D0-A1CA-758290FED43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8BD92-D648-4D43-A983-4B584EBB3645}" type="datetimeFigureOut">
              <a:rPr lang="en-US" smtClean="0"/>
              <a:t>6/16/2020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F0EABD-1B0E-44D0-A1CA-758290FED43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SIMPLE AVERAGE  METHOD </a:t>
            </a:r>
            <a:endParaRPr lang="en-US" dirty="0"/>
          </a:p>
        </p:txBody>
      </p:sp>
      <p:sp>
        <p:nvSpPr>
          <p:cNvPr id="3" name="Subtitle 2"/>
          <p:cNvSpPr>
            <a:spLocks noGrp="1"/>
          </p:cNvSpPr>
          <p:nvPr>
            <p:ph type="subTitle" idx="1"/>
          </p:nvPr>
        </p:nvSpPr>
        <p:spPr/>
        <p:txBody>
          <a:bodyPr/>
          <a:lstStyle/>
          <a:p>
            <a:r>
              <a:rPr lang="en-US" dirty="0" smtClean="0">
                <a:solidFill>
                  <a:schemeClr val="tx1">
                    <a:lumMod val="95000"/>
                    <a:lumOff val="5000"/>
                  </a:schemeClr>
                </a:solidFill>
              </a:rPr>
              <a:t>M.VIJAYASEKARAM</a:t>
            </a:r>
            <a:endParaRPr lang="en-US" dirty="0">
              <a:solidFill>
                <a:schemeClr val="tx1">
                  <a:lumMod val="95000"/>
                  <a:lumOff val="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Simple Average Method</a:t>
            </a:r>
            <a:br>
              <a:rPr lang="en-US" b="1" dirty="0"/>
            </a:br>
            <a:endParaRPr lang="en-US" dirty="0"/>
          </a:p>
        </p:txBody>
      </p:sp>
      <p:sp>
        <p:nvSpPr>
          <p:cNvPr id="5" name="Rectangle 4"/>
          <p:cNvSpPr/>
          <p:nvPr/>
        </p:nvSpPr>
        <p:spPr>
          <a:xfrm>
            <a:off x="533400" y="1443841"/>
            <a:ext cx="7772400" cy="5262979"/>
          </a:xfrm>
          <a:prstGeom prst="rect">
            <a:avLst/>
          </a:prstGeom>
        </p:spPr>
        <p:txBody>
          <a:bodyPr wrap="square">
            <a:spAutoFit/>
          </a:bodyPr>
          <a:lstStyle/>
          <a:p>
            <a:pPr algn="just"/>
            <a:r>
              <a:rPr lang="en-US" sz="2800" dirty="0"/>
              <a:t>It is a method for inventory valuation or delivery cost calculation, where even if accepting inventory goods with different unit cost, the average unit cost is calculated by multiplying the total of these unit costs simply by the number of receiving. The example of Simple Average Method is as follows. In this case, the total of unit costs received for the period from 1st to 24th is 900 yen, and the time of receiving is four, which means average receiving unit cost is 225 yen. The inventory valuation (9,000 yen) is obtained by multiplying the average unit cost (225 yen) by the balance (40).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97346"/>
            <a:ext cx="8610600" cy="6001643"/>
          </a:xfrm>
          <a:prstGeom prst="rect">
            <a:avLst/>
          </a:prstGeom>
        </p:spPr>
        <p:txBody>
          <a:bodyPr wrap="square">
            <a:spAutoFit/>
          </a:bodyPr>
          <a:lstStyle/>
          <a:p>
            <a:r>
              <a:rPr lang="en-US" sz="2400" b="1" dirty="0"/>
              <a:t>Simple Average Method, Its Advantages And Disadvantages</a:t>
            </a:r>
          </a:p>
          <a:p>
            <a:r>
              <a:rPr lang="en-US" sz="2400" b="1" dirty="0"/>
              <a:t>Concept Of Simple Average Method</a:t>
            </a:r>
            <a:r>
              <a:rPr lang="en-US" sz="2400" dirty="0"/>
              <a:t/>
            </a:r>
            <a:br>
              <a:rPr lang="en-US" sz="2400" dirty="0"/>
            </a:br>
            <a:r>
              <a:rPr lang="en-US" sz="2400" dirty="0"/>
              <a:t/>
            </a:r>
            <a:br>
              <a:rPr lang="en-US" sz="2400" dirty="0"/>
            </a:br>
            <a:r>
              <a:rPr lang="en-US" sz="2400" dirty="0"/>
              <a:t>In simple average method, issue price of materials are fixed at average unit price. Simple average is an average of price without considering the quantities involved. The average price is calculated by dividing the total of the rates of the materials in the stores by the number of rates of prices.</a:t>
            </a:r>
            <a:br>
              <a:rPr lang="en-US" sz="2400" dirty="0"/>
            </a:br>
            <a:r>
              <a:rPr lang="en-US" sz="2400" dirty="0"/>
              <a:t/>
            </a:r>
            <a:br>
              <a:rPr lang="en-US" sz="2400" dirty="0"/>
            </a:br>
            <a:r>
              <a:rPr lang="en-US" sz="2400" b="1" i="1" dirty="0"/>
              <a:t>Advantages Of Simple Average Method</a:t>
            </a:r>
            <a:r>
              <a:rPr lang="en-US" sz="2400" dirty="0"/>
              <a:t/>
            </a:r>
            <a:br>
              <a:rPr lang="en-US" sz="2400" dirty="0"/>
            </a:br>
            <a:r>
              <a:rPr lang="en-US" sz="2400" i="1" dirty="0"/>
              <a:t>Main advantages of simple average method are as follows:</a:t>
            </a:r>
            <a:r>
              <a:rPr lang="en-US" sz="2400" dirty="0"/>
              <a:t/>
            </a:r>
            <a:br>
              <a:rPr lang="en-US" sz="2400" dirty="0"/>
            </a:br>
            <a:r>
              <a:rPr lang="en-US" sz="2400" dirty="0"/>
              <a:t/>
            </a:r>
            <a:br>
              <a:rPr lang="en-US" sz="2400" dirty="0"/>
            </a:br>
            <a:r>
              <a:rPr lang="en-US" sz="2400" dirty="0"/>
              <a:t>1. Simple average method is very suitable when materials are received in uniform lot quantities.</a:t>
            </a:r>
            <a:br>
              <a:rPr lang="en-US" sz="2400" dirty="0"/>
            </a:br>
            <a:r>
              <a:rPr lang="en-US" sz="2400" dirty="0"/>
              <a:t>2. Simple average method is very easy to operate.</a:t>
            </a:r>
            <a:br>
              <a:rPr lang="en-US" sz="2400" dirty="0"/>
            </a:br>
            <a:r>
              <a:rPr lang="en-US" sz="2400" dirty="0"/>
              <a:t>3. Simple average method reduces clerical work.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97346"/>
            <a:ext cx="8610600" cy="4801314"/>
          </a:xfrm>
          <a:prstGeom prst="rect">
            <a:avLst/>
          </a:prstGeom>
        </p:spPr>
        <p:txBody>
          <a:bodyPr wrap="square">
            <a:spAutoFit/>
          </a:bodyPr>
          <a:lstStyle/>
          <a:p>
            <a:r>
              <a:rPr lang="en-US" dirty="0"/>
              <a:t>In cost accounting, we can calculate the value of material issue on the basis of </a:t>
            </a:r>
            <a:r>
              <a:rPr lang="en-US" b="1" dirty="0"/>
              <a:t>simple</a:t>
            </a:r>
            <a:r>
              <a:rPr lang="en-US" dirty="0"/>
              <a:t> </a:t>
            </a:r>
            <a:r>
              <a:rPr lang="en-US" b="1" dirty="0"/>
              <a:t>average price method</a:t>
            </a:r>
            <a:r>
              <a:rPr lang="en-US" dirty="0"/>
              <a:t>. Under this method, we can calculate the total of unit cost of each purchase and then it is divided by total no. of units.</a:t>
            </a:r>
            <a:r>
              <a:rPr lang="en-US" dirty="0" smtClean="0"/>
              <a:t/>
            </a:r>
            <a:br>
              <a:rPr lang="en-US" dirty="0" smtClean="0"/>
            </a:br>
            <a:r>
              <a:rPr lang="en-US" dirty="0" smtClean="0"/>
              <a:t/>
            </a:r>
            <a:br>
              <a:rPr lang="en-US" dirty="0" smtClean="0"/>
            </a:br>
            <a:r>
              <a:rPr lang="en-US" b="1" dirty="0"/>
              <a:t>Suppose, you have bought the material</a:t>
            </a:r>
            <a:r>
              <a:rPr lang="en-US" dirty="0" smtClean="0"/>
              <a:t/>
            </a:r>
            <a:br>
              <a:rPr lang="en-US" dirty="0" smtClean="0"/>
            </a:br>
            <a:r>
              <a:rPr lang="en-US" dirty="0" smtClean="0"/>
              <a:t/>
            </a:r>
            <a:br>
              <a:rPr lang="en-US" dirty="0" smtClean="0"/>
            </a:br>
            <a:r>
              <a:rPr lang="en-US" dirty="0"/>
              <a:t>1st time 500 units @ Rs. 3</a:t>
            </a:r>
            <a:r>
              <a:rPr lang="en-US" dirty="0" smtClean="0"/>
              <a:t/>
            </a:r>
            <a:br>
              <a:rPr lang="en-US" dirty="0" smtClean="0"/>
            </a:br>
            <a:r>
              <a:rPr lang="en-US" dirty="0"/>
              <a:t>2nd time 600 units @ Rs. 4</a:t>
            </a:r>
            <a:r>
              <a:rPr lang="en-US" dirty="0" smtClean="0"/>
              <a:t/>
            </a:r>
            <a:br>
              <a:rPr lang="en-US" dirty="0" smtClean="0"/>
            </a:br>
            <a:r>
              <a:rPr lang="en-US" dirty="0"/>
              <a:t>3rd time 200 units @ Rs. 2</a:t>
            </a:r>
            <a:r>
              <a:rPr lang="en-US" dirty="0" smtClean="0"/>
              <a:t/>
            </a:r>
            <a:br>
              <a:rPr lang="en-US" dirty="0" smtClean="0"/>
            </a:br>
            <a:r>
              <a:rPr lang="en-US" dirty="0" smtClean="0"/>
              <a:t/>
            </a:r>
            <a:br>
              <a:rPr lang="en-US" dirty="0" smtClean="0"/>
            </a:br>
            <a:r>
              <a:rPr lang="en-US" dirty="0"/>
              <a:t>Material issue with simple average method = total of unit cost of each purchase/ total no. of units</a:t>
            </a:r>
            <a:r>
              <a:rPr lang="en-US" dirty="0" smtClean="0"/>
              <a:t/>
            </a:r>
            <a:br>
              <a:rPr lang="en-US" dirty="0" smtClean="0"/>
            </a:br>
            <a:r>
              <a:rPr lang="en-US" dirty="0" smtClean="0"/>
              <a:t/>
            </a:r>
            <a:br>
              <a:rPr lang="en-US" dirty="0" smtClean="0"/>
            </a:br>
            <a:r>
              <a:rPr lang="en-US" dirty="0"/>
              <a:t>= 3 +4+2/3 = Rs. 3</a:t>
            </a:r>
            <a:r>
              <a:rPr lang="en-US" dirty="0" smtClean="0"/>
              <a:t/>
            </a:r>
            <a:br>
              <a:rPr lang="en-US" dirty="0" smtClean="0"/>
            </a:br>
            <a:r>
              <a:rPr lang="en-US" dirty="0" smtClean="0"/>
              <a:t/>
            </a:r>
            <a:br>
              <a:rPr lang="en-US" dirty="0" smtClean="0"/>
            </a:br>
            <a:r>
              <a:rPr lang="en-US" dirty="0"/>
              <a:t>Now, all material will be issued from store on the price of Rs. 3. This method is more benefited than FIFO and LIFO, if there is very small fluctuation in the buying prices.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1"/>
            <a:ext cx="8305800" cy="5632311"/>
          </a:xfrm>
          <a:prstGeom prst="rect">
            <a:avLst/>
          </a:prstGeom>
        </p:spPr>
        <p:txBody>
          <a:bodyPr wrap="square">
            <a:spAutoFit/>
          </a:bodyPr>
          <a:lstStyle/>
          <a:p>
            <a:r>
              <a:rPr lang="en-US" sz="3600" b="1" i="1" dirty="0"/>
              <a:t>Disadvantages Of Simple Average Method</a:t>
            </a:r>
            <a:r>
              <a:rPr lang="en-US" sz="3600" dirty="0" smtClean="0"/>
              <a:t/>
            </a:r>
            <a:br>
              <a:rPr lang="en-US" sz="3600" dirty="0" smtClean="0"/>
            </a:br>
            <a:r>
              <a:rPr lang="en-US" sz="3600" i="1" dirty="0"/>
              <a:t>Major disadvantages of simple average method are as follows:</a:t>
            </a:r>
            <a:r>
              <a:rPr lang="en-US" sz="3600" dirty="0" smtClean="0"/>
              <a:t/>
            </a:r>
            <a:br>
              <a:rPr lang="en-US" sz="3600" dirty="0" smtClean="0"/>
            </a:br>
            <a:r>
              <a:rPr lang="en-US" sz="3600" dirty="0" smtClean="0"/>
              <a:t/>
            </a:r>
            <a:br>
              <a:rPr lang="en-US" sz="3600" dirty="0" smtClean="0"/>
            </a:br>
            <a:r>
              <a:rPr lang="en-US" sz="3600" dirty="0"/>
              <a:t>1. If the quantity in each lot varies widely, the average price will lead to erroneous costs.</a:t>
            </a:r>
            <a:r>
              <a:rPr lang="en-US" sz="3600" dirty="0" smtClean="0"/>
              <a:t/>
            </a:r>
            <a:br>
              <a:rPr lang="en-US" sz="3600" dirty="0" smtClean="0"/>
            </a:br>
            <a:r>
              <a:rPr lang="en-US" sz="3600" dirty="0"/>
              <a:t>2. Costs are not fully recovered.</a:t>
            </a:r>
            <a:r>
              <a:rPr lang="en-US" sz="3600" dirty="0" smtClean="0"/>
              <a:t/>
            </a:r>
            <a:br>
              <a:rPr lang="en-US" sz="3600" dirty="0" smtClean="0"/>
            </a:br>
            <a:r>
              <a:rPr lang="en-US" sz="3600" dirty="0"/>
              <a:t>3. Closing stock is not valued at the current assets.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144</Words>
  <Application>Microsoft Office PowerPoint</Application>
  <PresentationFormat>On-screen Show (4:3)</PresentationFormat>
  <Paragraphs>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SIMPLE AVERAGE  METHOD </vt:lpstr>
      <vt:lpstr>Simple Average Method </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AVERAGE  METHOD </dc:title>
  <dc:creator>User</dc:creator>
  <cp:lastModifiedBy>User</cp:lastModifiedBy>
  <cp:revision>3</cp:revision>
  <dcterms:created xsi:type="dcterms:W3CDTF">2020-06-16T17:40:03Z</dcterms:created>
  <dcterms:modified xsi:type="dcterms:W3CDTF">2020-06-16T17:44:50Z</dcterms:modified>
</cp:coreProperties>
</file>